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256" r:id="rId2"/>
    <p:sldId id="321" r:id="rId3"/>
    <p:sldId id="325" r:id="rId4"/>
    <p:sldId id="322" r:id="rId5"/>
    <p:sldId id="323" r:id="rId6"/>
    <p:sldId id="311" r:id="rId7"/>
    <p:sldId id="320" r:id="rId8"/>
    <p:sldId id="327" r:id="rId9"/>
    <p:sldId id="312" r:id="rId10"/>
    <p:sldId id="313" r:id="rId11"/>
    <p:sldId id="314" r:id="rId12"/>
    <p:sldId id="295" r:id="rId13"/>
    <p:sldId id="303" r:id="rId14"/>
    <p:sldId id="308" r:id="rId15"/>
    <p:sldId id="304" r:id="rId16"/>
    <p:sldId id="326" r:id="rId17"/>
    <p:sldId id="293" r:id="rId18"/>
    <p:sldId id="328" r:id="rId19"/>
    <p:sldId id="294" r:id="rId20"/>
    <p:sldId id="329" r:id="rId21"/>
    <p:sldId id="283" r:id="rId22"/>
    <p:sldId id="297" r:id="rId23"/>
    <p:sldId id="315" r:id="rId24"/>
    <p:sldId id="316" r:id="rId25"/>
    <p:sldId id="317" r:id="rId26"/>
    <p:sldId id="318" r:id="rId27"/>
    <p:sldId id="262" r:id="rId28"/>
    <p:sldId id="319" r:id="rId29"/>
    <p:sldId id="324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FA89E-D342-46C3-858B-38C283F8DAB5}" type="datetimeFigureOut">
              <a:rPr lang="en-CA" smtClean="0"/>
              <a:pPr/>
              <a:t>2016-11-02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006D5-3013-4699-8EF0-E88147A2B80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552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006D5-3013-4699-8EF0-E88147A2B805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988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CA"/>
            </a:p>
          </p:txBody>
        </p:sp>
        <p:grpSp>
          <p:nvGrpSpPr>
            <p:cNvPr id="6" name="Group 4"/>
            <p:cNvGrpSpPr>
              <a:grpSpLocks/>
            </p:cNvGrpSpPr>
            <p:nvPr userDrawn="1"/>
          </p:nvGrpSpPr>
          <p:grpSpPr bwMode="auto">
            <a:xfrm>
              <a:off x="3528" y="3715"/>
              <a:ext cx="792" cy="521"/>
              <a:chOff x="3527" y="3715"/>
              <a:chExt cx="792" cy="521"/>
            </a:xfrm>
          </p:grpSpPr>
          <p:sp>
            <p:nvSpPr>
              <p:cNvPr id="57" name="Oval 5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59" name="Oval 7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60" name="Oval 8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61" name="Oval 9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63" name="Freeform 11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84706"/>
                      <a:invGamma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65" name="Freeform 13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66" name="Freeform 14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67" name="Oval 15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</p:grpSp>
        <p:grpSp>
          <p:nvGrpSpPr>
            <p:cNvPr id="7" name="Group 16"/>
            <p:cNvGrpSpPr>
              <a:grpSpLocks/>
            </p:cNvGrpSpPr>
            <p:nvPr userDrawn="1"/>
          </p:nvGrpSpPr>
          <p:grpSpPr bwMode="auto">
            <a:xfrm>
              <a:off x="1776" y="3631"/>
              <a:ext cx="1626" cy="683"/>
              <a:chOff x="1776" y="3631"/>
              <a:chExt cx="1626" cy="683"/>
            </a:xfrm>
          </p:grpSpPr>
          <p:sp>
            <p:nvSpPr>
              <p:cNvPr id="39" name="Oval 17"/>
              <p:cNvSpPr>
                <a:spLocks noChangeArrowheads="1"/>
              </p:cNvSpPr>
              <p:nvPr/>
            </p:nvSpPr>
            <p:spPr bwMode="hidden">
              <a:xfrm>
                <a:off x="2268" y="3934"/>
                <a:ext cx="638" cy="3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0" name="Oval 18"/>
              <p:cNvSpPr>
                <a:spLocks noChangeArrowheads="1"/>
              </p:cNvSpPr>
              <p:nvPr/>
            </p:nvSpPr>
            <p:spPr bwMode="hidden">
              <a:xfrm>
                <a:off x="2314" y="3958"/>
                <a:ext cx="543" cy="332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hidden">
              <a:xfrm>
                <a:off x="2341" y="3979"/>
                <a:ext cx="501" cy="29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2" name="Oval 20"/>
              <p:cNvSpPr>
                <a:spLocks noChangeArrowheads="1"/>
              </p:cNvSpPr>
              <p:nvPr/>
            </p:nvSpPr>
            <p:spPr bwMode="hidden">
              <a:xfrm>
                <a:off x="2368" y="3997"/>
                <a:ext cx="444" cy="258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3" name="Oval 21"/>
              <p:cNvSpPr>
                <a:spLocks noChangeArrowheads="1"/>
              </p:cNvSpPr>
              <p:nvPr/>
            </p:nvSpPr>
            <p:spPr bwMode="hidden">
              <a:xfrm>
                <a:off x="2385" y="4005"/>
                <a:ext cx="413" cy="240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4" name="Oval 22"/>
              <p:cNvSpPr>
                <a:spLocks noChangeArrowheads="1"/>
              </p:cNvSpPr>
              <p:nvPr/>
            </p:nvSpPr>
            <p:spPr bwMode="hidden">
              <a:xfrm>
                <a:off x="2437" y="4026"/>
                <a:ext cx="306" cy="192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5" name="Oval 23"/>
              <p:cNvSpPr>
                <a:spLocks noChangeArrowheads="1"/>
              </p:cNvSpPr>
              <p:nvPr/>
            </p:nvSpPr>
            <p:spPr bwMode="hidden">
              <a:xfrm>
                <a:off x="2476" y="4056"/>
                <a:ext cx="227" cy="135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6" name="Oval 24"/>
              <p:cNvSpPr>
                <a:spLocks noChangeArrowheads="1"/>
              </p:cNvSpPr>
              <p:nvPr/>
            </p:nvSpPr>
            <p:spPr bwMode="hidden">
              <a:xfrm>
                <a:off x="2542" y="4097"/>
                <a:ext cx="90" cy="60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7" name="Freeform 25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8" name="Freeform 26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49" name="Freeform 27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50" name="Freeform 28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54" name="Freeform 32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56" name="Freeform 34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</p:grpSp>
        <p:grpSp>
          <p:nvGrpSpPr>
            <p:cNvPr id="8" name="Group 35"/>
            <p:cNvGrpSpPr>
              <a:grpSpLocks/>
            </p:cNvGrpSpPr>
            <p:nvPr userDrawn="1"/>
          </p:nvGrpSpPr>
          <p:grpSpPr bwMode="auto">
            <a:xfrm>
              <a:off x="4128" y="3360"/>
              <a:ext cx="1351" cy="821"/>
              <a:chOff x="4128" y="3360"/>
              <a:chExt cx="1351" cy="821"/>
            </a:xfrm>
          </p:grpSpPr>
          <p:sp>
            <p:nvSpPr>
              <p:cNvPr id="22" name="Freeform 36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23" name="Freeform 37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24" name="Freeform 38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26" name="Freeform 40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27" name="Freeform 41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28" name="Freeform 42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29" name="Freeform 43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32" name="Freeform 46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33" name="Oval 47"/>
              <p:cNvSpPr>
                <a:spLocks noChangeArrowheads="1"/>
              </p:cNvSpPr>
              <p:nvPr/>
            </p:nvSpPr>
            <p:spPr bwMode="hidden">
              <a:xfrm>
                <a:off x="4546" y="3608"/>
                <a:ext cx="518" cy="31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34" name="Oval 48"/>
              <p:cNvSpPr>
                <a:spLocks noChangeArrowheads="1"/>
              </p:cNvSpPr>
              <p:nvPr/>
            </p:nvSpPr>
            <p:spPr bwMode="hidden">
              <a:xfrm>
                <a:off x="4578" y="3630"/>
                <a:ext cx="446" cy="27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35" name="Oval 49"/>
              <p:cNvSpPr>
                <a:spLocks noChangeArrowheads="1"/>
              </p:cNvSpPr>
              <p:nvPr/>
            </p:nvSpPr>
            <p:spPr bwMode="hidden">
              <a:xfrm>
                <a:off x="4610" y="3650"/>
                <a:ext cx="386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36" name="Oval 50"/>
              <p:cNvSpPr>
                <a:spLocks noChangeArrowheads="1"/>
              </p:cNvSpPr>
              <p:nvPr/>
            </p:nvSpPr>
            <p:spPr bwMode="hidden">
              <a:xfrm>
                <a:off x="4654" y="3678"/>
                <a:ext cx="298" cy="1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37" name="Oval 51"/>
              <p:cNvSpPr>
                <a:spLocks noChangeArrowheads="1"/>
              </p:cNvSpPr>
              <p:nvPr/>
            </p:nvSpPr>
            <p:spPr bwMode="hidden">
              <a:xfrm>
                <a:off x="4690" y="3698"/>
                <a:ext cx="222" cy="139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38" name="Oval 52"/>
              <p:cNvSpPr>
                <a:spLocks noChangeArrowheads="1"/>
              </p:cNvSpPr>
              <p:nvPr/>
            </p:nvSpPr>
            <p:spPr bwMode="hidden">
              <a:xfrm>
                <a:off x="4738" y="3728"/>
                <a:ext cx="126" cy="8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</p:grpSp>
        <p:grpSp>
          <p:nvGrpSpPr>
            <p:cNvPr id="9" name="Group 53"/>
            <p:cNvGrpSpPr>
              <a:grpSpLocks/>
            </p:cNvGrpSpPr>
            <p:nvPr userDrawn="1"/>
          </p:nvGrpSpPr>
          <p:grpSpPr bwMode="auto">
            <a:xfrm>
              <a:off x="5280" y="3024"/>
              <a:ext cx="425" cy="258"/>
              <a:chOff x="5280" y="3024"/>
              <a:chExt cx="425" cy="258"/>
            </a:xfrm>
          </p:grpSpPr>
          <p:sp>
            <p:nvSpPr>
              <p:cNvPr id="10" name="Freeform 54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1" name="Freeform 55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2" name="Freeform 56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3" name="Freeform 57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4" name="Freeform 58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5" name="Freeform 59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" name="Freeform 60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18" name="Oval 62"/>
                <p:cNvSpPr>
                  <a:spLocks noChangeArrowheads="1"/>
                </p:cNvSpPr>
                <p:nvPr userDrawn="1"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CA"/>
                </a:p>
              </p:txBody>
            </p:sp>
            <p:sp>
              <p:nvSpPr>
                <p:cNvPr id="19" name="Oval 63"/>
                <p:cNvSpPr>
                  <a:spLocks noChangeArrowheads="1"/>
                </p:cNvSpPr>
                <p:nvPr userDrawn="1"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CA"/>
                </a:p>
              </p:txBody>
            </p:sp>
            <p:sp>
              <p:nvSpPr>
                <p:cNvPr id="20" name="Oval 64"/>
                <p:cNvSpPr>
                  <a:spLocks noChangeArrowheads="1"/>
                </p:cNvSpPr>
                <p:nvPr userDrawn="1"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CA"/>
                </a:p>
              </p:txBody>
            </p:sp>
            <p:sp>
              <p:nvSpPr>
                <p:cNvPr id="21" name="Oval 65"/>
                <p:cNvSpPr>
                  <a:spLocks noChangeArrowheads="1"/>
                </p:cNvSpPr>
                <p:nvPr userDrawn="1"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CA"/>
                </a:p>
              </p:txBody>
            </p:sp>
          </p:grpSp>
        </p:grpSp>
      </p:grpSp>
      <p:sp>
        <p:nvSpPr>
          <p:cNvPr id="17474" name="Rectangle 6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75" name="Rectangle 6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68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DB191-D349-4378-8BF2-94138A2A5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11861-FBE4-4B9B-A383-EF124519E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DF416-F8C7-4280-A065-DAE03DDEB2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D587D-D4F9-4056-80F5-660311B79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65532-9151-4442-A7CB-B4E80A166E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3B4C1-A84D-49C3-AE0D-213D804A4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2BD33-DDB5-453A-AC1A-4FDC93119A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E20DA-6A32-4C03-A99B-DD9C15FD9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42711-D6D0-4FA1-B4F4-6F7A94703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2F9CD8-9BDB-4624-9B81-9A219F50F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92AA7-22C5-47AA-B572-BD52F567D2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reeform 2"/>
          <p:cNvSpPr>
            <a:spLocks/>
          </p:cNvSpPr>
          <p:nvPr/>
        </p:nvSpPr>
        <p:spPr bwMode="hidden">
          <a:xfrm>
            <a:off x="6627813" y="6429375"/>
            <a:ext cx="285750" cy="209550"/>
          </a:xfrm>
          <a:custGeom>
            <a:avLst/>
            <a:gdLst/>
            <a:ahLst/>
            <a:cxnLst>
              <a:cxn ang="0">
                <a:pos x="0" y="132"/>
              </a:cxn>
              <a:cxn ang="0">
                <a:pos x="29" y="132"/>
              </a:cxn>
              <a:cxn ang="0">
                <a:pos x="77" y="108"/>
              </a:cxn>
              <a:cxn ang="0">
                <a:pos x="119" y="78"/>
              </a:cxn>
              <a:cxn ang="0">
                <a:pos x="155" y="48"/>
              </a:cxn>
              <a:cxn ang="0">
                <a:pos x="179" y="12"/>
              </a:cxn>
              <a:cxn ang="0">
                <a:pos x="173" y="6"/>
              </a:cxn>
              <a:cxn ang="0">
                <a:pos x="167" y="0"/>
              </a:cxn>
              <a:cxn ang="0">
                <a:pos x="137" y="42"/>
              </a:cxn>
              <a:cxn ang="0">
                <a:pos x="101" y="78"/>
              </a:cxn>
              <a:cxn ang="0">
                <a:pos x="53" y="108"/>
              </a:cxn>
              <a:cxn ang="0">
                <a:pos x="0" y="132"/>
              </a:cxn>
              <a:cxn ang="0">
                <a:pos x="0" y="132"/>
              </a:cxn>
            </a:cxnLst>
            <a:rect l="0" t="0" r="r" b="b"/>
            <a:pathLst>
              <a:path w="179" h="132">
                <a:moveTo>
                  <a:pt x="0" y="132"/>
                </a:moveTo>
                <a:lnTo>
                  <a:pt x="29" y="132"/>
                </a:lnTo>
                <a:lnTo>
                  <a:pt x="77" y="108"/>
                </a:lnTo>
                <a:lnTo>
                  <a:pt x="119" y="78"/>
                </a:lnTo>
                <a:lnTo>
                  <a:pt x="155" y="48"/>
                </a:lnTo>
                <a:lnTo>
                  <a:pt x="179" y="12"/>
                </a:lnTo>
                <a:lnTo>
                  <a:pt x="173" y="6"/>
                </a:lnTo>
                <a:lnTo>
                  <a:pt x="167" y="0"/>
                </a:lnTo>
                <a:lnTo>
                  <a:pt x="137" y="42"/>
                </a:lnTo>
                <a:lnTo>
                  <a:pt x="101" y="78"/>
                </a:lnTo>
                <a:lnTo>
                  <a:pt x="53" y="108"/>
                </a:lnTo>
                <a:lnTo>
                  <a:pt x="0" y="132"/>
                </a:lnTo>
                <a:lnTo>
                  <a:pt x="0" y="132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87843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CA"/>
          </a:p>
        </p:txBody>
      </p:sp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16388" name="Freeform 4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CA"/>
            </a:p>
          </p:txBody>
        </p:sp>
        <p:grpSp>
          <p:nvGrpSpPr>
            <p:cNvPr id="1034" name="Group 5"/>
            <p:cNvGrpSpPr>
              <a:grpSpLocks/>
            </p:cNvGrpSpPr>
            <p:nvPr userDrawn="1"/>
          </p:nvGrpSpPr>
          <p:grpSpPr bwMode="auto">
            <a:xfrm>
              <a:off x="3528" y="3715"/>
              <a:ext cx="792" cy="521"/>
              <a:chOff x="3527" y="3715"/>
              <a:chExt cx="792" cy="521"/>
            </a:xfrm>
          </p:grpSpPr>
          <p:sp>
            <p:nvSpPr>
              <p:cNvPr id="16390" name="Oval 6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391" name="Oval 7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392" name="Oval 8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393" name="Oval 9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394" name="Oval 10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395" name="Freeform 11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396" name="Freeform 12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84706"/>
                      <a:invGamma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397" name="Freeform 13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398" name="Freeform 14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399" name="Freeform 15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00" name="Oval 16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</p:grpSp>
        <p:grpSp>
          <p:nvGrpSpPr>
            <p:cNvPr id="1035" name="Group 17"/>
            <p:cNvGrpSpPr>
              <a:grpSpLocks/>
            </p:cNvGrpSpPr>
            <p:nvPr userDrawn="1"/>
          </p:nvGrpSpPr>
          <p:grpSpPr bwMode="auto">
            <a:xfrm>
              <a:off x="1776" y="3631"/>
              <a:ext cx="1626" cy="683"/>
              <a:chOff x="1776" y="3631"/>
              <a:chExt cx="1626" cy="683"/>
            </a:xfrm>
          </p:grpSpPr>
          <p:sp>
            <p:nvSpPr>
              <p:cNvPr id="16402" name="Oval 18"/>
              <p:cNvSpPr>
                <a:spLocks noChangeArrowheads="1"/>
              </p:cNvSpPr>
              <p:nvPr/>
            </p:nvSpPr>
            <p:spPr bwMode="hidden">
              <a:xfrm>
                <a:off x="2268" y="3934"/>
                <a:ext cx="638" cy="3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03" name="Oval 19"/>
              <p:cNvSpPr>
                <a:spLocks noChangeArrowheads="1"/>
              </p:cNvSpPr>
              <p:nvPr/>
            </p:nvSpPr>
            <p:spPr bwMode="hidden">
              <a:xfrm>
                <a:off x="2314" y="3958"/>
                <a:ext cx="543" cy="332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04" name="Oval 20"/>
              <p:cNvSpPr>
                <a:spLocks noChangeArrowheads="1"/>
              </p:cNvSpPr>
              <p:nvPr/>
            </p:nvSpPr>
            <p:spPr bwMode="hidden">
              <a:xfrm>
                <a:off x="2341" y="3979"/>
                <a:ext cx="501" cy="29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05" name="Oval 21"/>
              <p:cNvSpPr>
                <a:spLocks noChangeArrowheads="1"/>
              </p:cNvSpPr>
              <p:nvPr/>
            </p:nvSpPr>
            <p:spPr bwMode="hidden">
              <a:xfrm>
                <a:off x="2368" y="3997"/>
                <a:ext cx="444" cy="258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06" name="Oval 22"/>
              <p:cNvSpPr>
                <a:spLocks noChangeArrowheads="1"/>
              </p:cNvSpPr>
              <p:nvPr/>
            </p:nvSpPr>
            <p:spPr bwMode="hidden">
              <a:xfrm>
                <a:off x="2385" y="4005"/>
                <a:ext cx="413" cy="240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07" name="Oval 23"/>
              <p:cNvSpPr>
                <a:spLocks noChangeArrowheads="1"/>
              </p:cNvSpPr>
              <p:nvPr/>
            </p:nvSpPr>
            <p:spPr bwMode="hidden">
              <a:xfrm>
                <a:off x="2437" y="4026"/>
                <a:ext cx="306" cy="192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08" name="Oval 24"/>
              <p:cNvSpPr>
                <a:spLocks noChangeArrowheads="1"/>
              </p:cNvSpPr>
              <p:nvPr/>
            </p:nvSpPr>
            <p:spPr bwMode="hidden">
              <a:xfrm>
                <a:off x="2476" y="4056"/>
                <a:ext cx="227" cy="135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09" name="Oval 25"/>
              <p:cNvSpPr>
                <a:spLocks noChangeArrowheads="1"/>
              </p:cNvSpPr>
              <p:nvPr/>
            </p:nvSpPr>
            <p:spPr bwMode="hidden">
              <a:xfrm>
                <a:off x="2542" y="4097"/>
                <a:ext cx="90" cy="60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0" name="Freeform 26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1" name="Freeform 27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2" name="Freeform 28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3" name="Freeform 29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4" name="Freeform 30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5" name="Freeform 31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6" name="Freeform 32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7" name="Freeform 33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8" name="Freeform 34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19" name="Freeform 35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</p:grpSp>
        <p:grpSp>
          <p:nvGrpSpPr>
            <p:cNvPr id="1036" name="Group 36"/>
            <p:cNvGrpSpPr>
              <a:grpSpLocks/>
            </p:cNvGrpSpPr>
            <p:nvPr userDrawn="1"/>
          </p:nvGrpSpPr>
          <p:grpSpPr bwMode="auto">
            <a:xfrm>
              <a:off x="4128" y="3360"/>
              <a:ext cx="1351" cy="821"/>
              <a:chOff x="4128" y="3360"/>
              <a:chExt cx="1351" cy="821"/>
            </a:xfrm>
          </p:grpSpPr>
          <p:sp>
            <p:nvSpPr>
              <p:cNvPr id="16421" name="Freeform 37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22" name="Freeform 38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23" name="Freeform 39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24" name="Freeform 40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25" name="Freeform 41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26" name="Freeform 42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27" name="Freeform 43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28" name="Freeform 44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29" name="Freeform 45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30" name="Freeform 46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31" name="Freeform 47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32" name="Oval 48"/>
              <p:cNvSpPr>
                <a:spLocks noChangeArrowheads="1"/>
              </p:cNvSpPr>
              <p:nvPr/>
            </p:nvSpPr>
            <p:spPr bwMode="hidden">
              <a:xfrm>
                <a:off x="4546" y="3608"/>
                <a:ext cx="518" cy="31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33" name="Oval 49"/>
              <p:cNvSpPr>
                <a:spLocks noChangeArrowheads="1"/>
              </p:cNvSpPr>
              <p:nvPr/>
            </p:nvSpPr>
            <p:spPr bwMode="hidden">
              <a:xfrm>
                <a:off x="4578" y="3630"/>
                <a:ext cx="446" cy="27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34" name="Oval 50"/>
              <p:cNvSpPr>
                <a:spLocks noChangeArrowheads="1"/>
              </p:cNvSpPr>
              <p:nvPr/>
            </p:nvSpPr>
            <p:spPr bwMode="hidden">
              <a:xfrm>
                <a:off x="4610" y="3650"/>
                <a:ext cx="386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35" name="Oval 51"/>
              <p:cNvSpPr>
                <a:spLocks noChangeArrowheads="1"/>
              </p:cNvSpPr>
              <p:nvPr/>
            </p:nvSpPr>
            <p:spPr bwMode="hidden">
              <a:xfrm>
                <a:off x="4654" y="3678"/>
                <a:ext cx="298" cy="1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36" name="Oval 52"/>
              <p:cNvSpPr>
                <a:spLocks noChangeArrowheads="1"/>
              </p:cNvSpPr>
              <p:nvPr/>
            </p:nvSpPr>
            <p:spPr bwMode="hidden">
              <a:xfrm>
                <a:off x="4690" y="3698"/>
                <a:ext cx="222" cy="139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37" name="Oval 53"/>
              <p:cNvSpPr>
                <a:spLocks noChangeArrowheads="1"/>
              </p:cNvSpPr>
              <p:nvPr/>
            </p:nvSpPr>
            <p:spPr bwMode="hidden">
              <a:xfrm>
                <a:off x="4738" y="3728"/>
                <a:ext cx="126" cy="8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</p:grpSp>
        <p:grpSp>
          <p:nvGrpSpPr>
            <p:cNvPr id="1037" name="Group 54"/>
            <p:cNvGrpSpPr>
              <a:grpSpLocks/>
            </p:cNvGrpSpPr>
            <p:nvPr userDrawn="1"/>
          </p:nvGrpSpPr>
          <p:grpSpPr bwMode="auto">
            <a:xfrm>
              <a:off x="5280" y="3024"/>
              <a:ext cx="425" cy="258"/>
              <a:chOff x="5280" y="3024"/>
              <a:chExt cx="425" cy="258"/>
            </a:xfrm>
          </p:grpSpPr>
          <p:sp>
            <p:nvSpPr>
              <p:cNvPr id="16439" name="Freeform 55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40" name="Freeform 56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41" name="Freeform 57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42" name="Freeform 58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43" name="Freeform 59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44" name="Freeform 60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sp>
            <p:nvSpPr>
              <p:cNvPr id="16445" name="Freeform 61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/>
              </a:p>
            </p:txBody>
          </p:sp>
          <p:grpSp>
            <p:nvGrpSpPr>
              <p:cNvPr id="1045" name="Group 62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16447" name="Oval 63"/>
                <p:cNvSpPr>
                  <a:spLocks noChangeArrowheads="1"/>
                </p:cNvSpPr>
                <p:nvPr userDrawn="1"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CA"/>
                </a:p>
              </p:txBody>
            </p:sp>
            <p:sp>
              <p:nvSpPr>
                <p:cNvPr id="16448" name="Oval 64"/>
                <p:cNvSpPr>
                  <a:spLocks noChangeArrowheads="1"/>
                </p:cNvSpPr>
                <p:nvPr userDrawn="1"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CA"/>
                </a:p>
              </p:txBody>
            </p:sp>
            <p:sp>
              <p:nvSpPr>
                <p:cNvPr id="16449" name="Oval 65"/>
                <p:cNvSpPr>
                  <a:spLocks noChangeArrowheads="1"/>
                </p:cNvSpPr>
                <p:nvPr userDrawn="1"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CA"/>
                </a:p>
              </p:txBody>
            </p:sp>
            <p:sp>
              <p:nvSpPr>
                <p:cNvPr id="16450" name="Oval 66"/>
                <p:cNvSpPr>
                  <a:spLocks noChangeArrowheads="1"/>
                </p:cNvSpPr>
                <p:nvPr userDrawn="1"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CA"/>
                </a:p>
              </p:txBody>
            </p:sp>
          </p:grpSp>
        </p:grpSp>
      </p:grpSp>
      <p:sp>
        <p:nvSpPr>
          <p:cNvPr id="16451" name="Rectangle 6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452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453" name="Rectangle 6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54" name="Rectangle 7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55" name="Rectangle 7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A3A3F267-8503-4A97-8201-FF62A4B2B5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Cutting Propagation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Plant Propagation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Ripeness of Wood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47800"/>
            <a:ext cx="4673600" cy="3505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799"/>
            <a:ext cx="2972045" cy="3961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55626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Maple ripe wood in winter  (hardwood)	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91000" y="53340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English </a:t>
            </a:r>
            <a:r>
              <a:rPr lang="en-US" dirty="0" smtClean="0"/>
              <a:t>Laurel </a:t>
            </a:r>
            <a:r>
              <a:rPr lang="en-US" dirty="0"/>
              <a:t>new growth </a:t>
            </a:r>
            <a:r>
              <a:rPr lang="en-US" dirty="0" smtClean="0"/>
              <a:t>in the spring (softwood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Ripeness vs Maturity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/>
          <a:lstStyle/>
          <a:p>
            <a:r>
              <a:rPr lang="en-US" sz="2800" dirty="0" smtClean="0"/>
              <a:t>Ripeness is based on the stage of development of the wood</a:t>
            </a:r>
          </a:p>
          <a:p>
            <a:r>
              <a:rPr lang="en-US" sz="2800" dirty="0" smtClean="0"/>
              <a:t>Maturity is based on the capacity of the tissue to reproduce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528834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Herbaceous/softwood cuttings that are mature (can flower)</a:t>
            </a:r>
            <a:endParaRPr lang="en-CA" sz="2400" dirty="0"/>
          </a:p>
        </p:txBody>
      </p:sp>
      <p:pic>
        <p:nvPicPr>
          <p:cNvPr id="19462" name="Picture 6" descr="https://eclecticproducts.files.wordpress.com/2008/08/coleus.jpg"/>
          <p:cNvPicPr>
            <a:picLocks noChangeAspect="1" noChangeArrowheads="1"/>
          </p:cNvPicPr>
          <p:nvPr/>
        </p:nvPicPr>
        <p:blipFill>
          <a:blip r:embed="rId2" cstate="print"/>
          <a:srcRect l="5996" r="3212"/>
          <a:stretch>
            <a:fillRect/>
          </a:stretch>
        </p:blipFill>
        <p:spPr bwMode="auto">
          <a:xfrm>
            <a:off x="3657600" y="2762609"/>
            <a:ext cx="5486400" cy="4095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5943600" y="6427113"/>
            <a:ext cx="3200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http://www.oisat.org/control_methods/plants_in_pest_control/coleus.html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02255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Herbaceous Stems</a:t>
            </a:r>
            <a:endParaRPr lang="en-CA" b="1" dirty="0"/>
          </a:p>
        </p:txBody>
      </p:sp>
      <p:pic>
        <p:nvPicPr>
          <p:cNvPr id="4" name="Content Placeholder 3" descr="Geranium_stardom_r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371600"/>
            <a:ext cx="2074246" cy="1858525"/>
          </a:xfrm>
        </p:spPr>
      </p:pic>
      <p:sp>
        <p:nvSpPr>
          <p:cNvPr id="5" name="TextBox 4"/>
          <p:cNvSpPr txBox="1"/>
          <p:nvPr/>
        </p:nvSpPr>
        <p:spPr>
          <a:xfrm>
            <a:off x="609600" y="3276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grandriveruel.ca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6781800" y="5410200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wikipedia.org</a:t>
            </a:r>
            <a:endParaRPr lang="en-CA" dirty="0"/>
          </a:p>
        </p:txBody>
      </p:sp>
      <p:pic>
        <p:nvPicPr>
          <p:cNvPr id="7" name="Picture 6" descr="Fuchsia_qtl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1371600"/>
            <a:ext cx="2980489" cy="3962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76600" y="510540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provenwinners.com</a:t>
            </a:r>
            <a:endParaRPr lang="en-CA" dirty="0"/>
          </a:p>
        </p:txBody>
      </p:sp>
      <p:pic>
        <p:nvPicPr>
          <p:cNvPr id="9" name="Picture 8" descr="petunia p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2286000"/>
            <a:ext cx="2590800" cy="2590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43200" y="6172200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http://georgeweigel.net</a:t>
            </a:r>
            <a:endParaRPr lang="en-CA" dirty="0"/>
          </a:p>
        </p:txBody>
      </p:sp>
      <p:pic>
        <p:nvPicPr>
          <p:cNvPr id="11" name="Picture 10" descr="coleus.kong_.rose_.potted-225x30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657600"/>
            <a:ext cx="2143125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Leaf Cuttings</a:t>
            </a:r>
            <a:endParaRPr lang="en-CA" b="1" dirty="0"/>
          </a:p>
        </p:txBody>
      </p:sp>
      <p:pic>
        <p:nvPicPr>
          <p:cNvPr id="5" name="Picture 4" descr="begonia leaf cutting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447800"/>
            <a:ext cx="381000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5800" y="16002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Rex Begonia </a:t>
            </a:r>
            <a:br>
              <a:rPr lang="en-CA" sz="2400" dirty="0" smtClean="0"/>
            </a:br>
            <a:r>
              <a:rPr lang="en-CA" sz="2400" dirty="0" smtClean="0"/>
              <a:t>produces adventitious shoots which root</a:t>
            </a:r>
            <a:endParaRPr lang="en-CA" sz="2400" dirty="0"/>
          </a:p>
        </p:txBody>
      </p:sp>
      <p:pic>
        <p:nvPicPr>
          <p:cNvPr id="8" name="Content Placeholder 7" descr="begonia leaf cuttings with shoots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124200" y="3486912"/>
            <a:ext cx="6019800" cy="3371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Violet Leaf Cuttings</a:t>
            </a:r>
            <a:endParaRPr lang="en-CA" b="1" dirty="0"/>
          </a:p>
        </p:txBody>
      </p:sp>
      <p:pic>
        <p:nvPicPr>
          <p:cNvPr id="4" name="Content Placeholder 3" descr="violet leaf cuttt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2537" y="1600200"/>
            <a:ext cx="7017063" cy="49821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Leaf Cuttings</a:t>
            </a:r>
            <a:endParaRPr lang="en-CA" b="1" dirty="0"/>
          </a:p>
        </p:txBody>
      </p:sp>
      <p:pic>
        <p:nvPicPr>
          <p:cNvPr id="4" name="Content Placeholder 3" descr="snake plant cutting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8229600" cy="2962656"/>
          </a:xfrm>
        </p:spPr>
      </p:pic>
      <p:pic>
        <p:nvPicPr>
          <p:cNvPr id="5" name="Picture 4" descr="snake plant cutting2.jpg"/>
          <p:cNvPicPr>
            <a:picLocks noChangeAspect="1"/>
          </p:cNvPicPr>
          <p:nvPr/>
        </p:nvPicPr>
        <p:blipFill>
          <a:blip r:embed="rId3" cstate="print"/>
          <a:srcRect t="6726"/>
          <a:stretch>
            <a:fillRect/>
          </a:stretch>
        </p:blipFill>
        <p:spPr>
          <a:xfrm>
            <a:off x="1752600" y="3124200"/>
            <a:ext cx="2238097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800600" y="47244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Snake Plant (</a:t>
            </a:r>
            <a:r>
              <a:rPr lang="en-CA" i="1" dirty="0" err="1" smtClean="0"/>
              <a:t>Sansevieria</a:t>
            </a:r>
            <a:r>
              <a:rPr lang="en-CA" dirty="0" smtClean="0"/>
              <a:t>)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Softwood Cuttings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Taken when the shoot is not ripe</a:t>
            </a:r>
          </a:p>
          <a:p>
            <a:r>
              <a:rPr lang="en-CA" dirty="0" smtClean="0"/>
              <a:t>Wood will “snap” when bent in half</a:t>
            </a:r>
          </a:p>
          <a:p>
            <a:r>
              <a:rPr lang="en-CA" dirty="0" smtClean="0"/>
              <a:t>Taken from June to mid July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02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Softwood Stems</a:t>
            </a:r>
            <a:endParaRPr lang="en-CA" b="1" dirty="0"/>
          </a:p>
        </p:txBody>
      </p:sp>
      <p:pic>
        <p:nvPicPr>
          <p:cNvPr id="4" name="Content Placeholder 3" descr="weigela minue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3505200" cy="3505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371600" y="5181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 err="1" smtClean="0"/>
              <a:t>Weigela</a:t>
            </a:r>
            <a:r>
              <a:rPr lang="en-CA" sz="2400" i="1" dirty="0" smtClean="0"/>
              <a:t> </a:t>
            </a:r>
            <a:endParaRPr lang="en-CA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51816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Laurel</a:t>
            </a:r>
            <a:r>
              <a:rPr lang="en-CA" sz="2400" i="1" dirty="0" smtClean="0"/>
              <a:t> </a:t>
            </a:r>
            <a:endParaRPr lang="en-CA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62484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Plant Database Kwantlen Polytechnic University</a:t>
            </a:r>
            <a:endParaRPr lang="en-CA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200" y="1524000"/>
            <a:ext cx="4673600" cy="3505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Semi-ripe Hardwood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wood of these cutting is firm but not hard like in dormancy</a:t>
            </a:r>
          </a:p>
          <a:p>
            <a:r>
              <a:rPr lang="en-CA" dirty="0" smtClean="0"/>
              <a:t>Taken any time after mid August to late September</a:t>
            </a:r>
          </a:p>
          <a:p>
            <a:r>
              <a:rPr lang="en-CA" dirty="0" smtClean="0"/>
              <a:t>Bottom heat of 18-21 </a:t>
            </a:r>
            <a:r>
              <a:rPr lang="en-CA" baseline="30000" dirty="0" smtClean="0"/>
              <a:t>0</a:t>
            </a:r>
            <a:r>
              <a:rPr lang="en-CA" dirty="0" smtClean="0"/>
              <a:t>C ensures quick rooting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870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Semi-Hardwood</a:t>
            </a:r>
            <a:endParaRPr lang="en-CA" b="1" dirty="0"/>
          </a:p>
        </p:txBody>
      </p:sp>
      <p:pic>
        <p:nvPicPr>
          <p:cNvPr id="4" name="Content Placeholder 3" descr="Euonymus-fortunei-'Emerald-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981200"/>
            <a:ext cx="38100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rhododendron Uniqu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600200"/>
            <a:ext cx="2972862" cy="3962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9600" y="50292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Emerald Gaiety Euonymus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181600" y="58674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Unique Rhododendron</a:t>
            </a:r>
            <a:endParaRPr lang="en-CA" sz="2400" dirty="0"/>
          </a:p>
        </p:txBody>
      </p:sp>
      <p:sp>
        <p:nvSpPr>
          <p:cNvPr id="8" name="Rectangle 7"/>
          <p:cNvSpPr/>
          <p:nvPr/>
        </p:nvSpPr>
        <p:spPr>
          <a:xfrm>
            <a:off x="304800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 smtClean="0"/>
              <a:t>Plant Database </a:t>
            </a:r>
            <a:br>
              <a:rPr lang="en-CA" dirty="0" smtClean="0"/>
            </a:br>
            <a:r>
              <a:rPr lang="en-CA" dirty="0" smtClean="0"/>
              <a:t>Kwantlen Polytechnic University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Stock Plants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>
                <a:solidFill>
                  <a:srgbClr val="92D050"/>
                </a:solidFill>
              </a:rPr>
              <a:t>What are stock plants?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They are mother plants that serve as a source for harvesting cuttings.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Hardwood Cuttings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 smtClean="0"/>
              <a:t>Take from understock clones, deciduous shrubs, and small trees during wither</a:t>
            </a:r>
          </a:p>
          <a:p>
            <a:r>
              <a:rPr lang="en-CA" sz="2800" dirty="0" smtClean="0"/>
              <a:t>The branches are cut into 20 cm lengths then bundled</a:t>
            </a:r>
          </a:p>
          <a:p>
            <a:r>
              <a:rPr lang="en-CA" sz="2800" dirty="0" smtClean="0"/>
              <a:t>Minimum diameter should be pencil size </a:t>
            </a:r>
          </a:p>
          <a:p>
            <a:r>
              <a:rPr lang="en-CA" sz="2800" dirty="0" smtClean="0"/>
              <a:t>Bundles are dipped in rooting hormone and then placed in boxes of moist peat or sand</a:t>
            </a:r>
          </a:p>
          <a:p>
            <a:r>
              <a:rPr lang="en-CA" sz="2800" dirty="0" smtClean="0"/>
              <a:t>Cuttings are left in cold storage to callus</a:t>
            </a:r>
          </a:p>
        </p:txBody>
      </p:sp>
    </p:spTree>
    <p:extLst>
      <p:ext uri="{BB962C8B-B14F-4D97-AF65-F5344CB8AC3E}">
        <p14:creationId xmlns:p14="http://schemas.microsoft.com/office/powerpoint/2010/main" val="59460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Hardwood</a:t>
            </a:r>
            <a:endParaRPr lang="en-CA" b="1" dirty="0"/>
          </a:p>
        </p:txBody>
      </p:sp>
      <p:pic>
        <p:nvPicPr>
          <p:cNvPr id="7" name="Content Placeholder 6" descr="false cypres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19200"/>
            <a:ext cx="38100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0" y="40386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 smtClean="0"/>
              <a:t>Chamaecyparis</a:t>
            </a:r>
            <a:r>
              <a:rPr lang="en-CA" i="1" dirty="0" smtClean="0"/>
              <a:t> </a:t>
            </a:r>
            <a:r>
              <a:rPr lang="en-CA" i="1" dirty="0" err="1" smtClean="0"/>
              <a:t>obtusa</a:t>
            </a:r>
            <a:r>
              <a:rPr lang="en-CA" i="1" dirty="0" smtClean="0"/>
              <a:t> </a:t>
            </a:r>
            <a:r>
              <a:rPr lang="en-CA" dirty="0" smtClean="0"/>
              <a:t>'</a:t>
            </a:r>
            <a:r>
              <a:rPr lang="en-CA" dirty="0" err="1" smtClean="0"/>
              <a:t>Gracilis</a:t>
            </a:r>
            <a:r>
              <a:rPr lang="en-CA" dirty="0" smtClean="0"/>
              <a:t>'</a:t>
            </a:r>
          </a:p>
          <a:p>
            <a:endParaRPr lang="en-CA" dirty="0"/>
          </a:p>
        </p:txBody>
      </p:sp>
      <p:pic>
        <p:nvPicPr>
          <p:cNvPr id="9" name="Picture 8" descr="cornus stoloniferi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295400"/>
            <a:ext cx="38100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715000" y="51054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 err="1" smtClean="0"/>
              <a:t>Cornus</a:t>
            </a:r>
            <a:r>
              <a:rPr lang="en-CA" i="1" dirty="0" smtClean="0"/>
              <a:t> </a:t>
            </a:r>
            <a:r>
              <a:rPr lang="en-CA" i="1" dirty="0" err="1" smtClean="0"/>
              <a:t>stolonifera</a:t>
            </a:r>
            <a:endParaRPr lang="en-CA" i="1" dirty="0" smtClean="0"/>
          </a:p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304800" y="5791200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Plant Database </a:t>
            </a:r>
            <a:br>
              <a:rPr lang="en-CA" dirty="0" smtClean="0"/>
            </a:br>
            <a:r>
              <a:rPr lang="en-CA" dirty="0" smtClean="0"/>
              <a:t>Kwantlen Polytechnic University</a:t>
            </a:r>
            <a:endParaRPr lang="en-CA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r="15392"/>
          <a:stretch>
            <a:fillRect/>
          </a:stretch>
        </p:blipFill>
        <p:spPr>
          <a:xfrm>
            <a:off x="3657600" y="2896689"/>
            <a:ext cx="2133600" cy="3961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Wood Ripeness</a:t>
            </a:r>
            <a:endParaRPr lang="en-CA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5029200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Cutting Type</a:t>
                      </a:r>
                      <a:endParaRPr lang="en-CA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Time of Year </a:t>
                      </a:r>
                      <a:endParaRPr lang="en-CA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Herbaceous</a:t>
                      </a:r>
                      <a:endParaRPr lang="en-CA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Any time, </a:t>
                      </a:r>
                      <a:br>
                        <a:rPr lang="en-CA" sz="3200" dirty="0" smtClean="0"/>
                      </a:br>
                      <a:r>
                        <a:rPr lang="en-CA" sz="3200" dirty="0" smtClean="0"/>
                        <a:t>new growth tips</a:t>
                      </a:r>
                      <a:endParaRPr lang="en-CA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Softwood</a:t>
                      </a:r>
                      <a:endParaRPr lang="en-CA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June to end of July</a:t>
                      </a:r>
                      <a:endParaRPr lang="en-CA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Semi-Hardwood</a:t>
                      </a:r>
                      <a:endParaRPr lang="en-CA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Mid-August</a:t>
                      </a:r>
                      <a:r>
                        <a:rPr lang="en-CA" sz="3200" baseline="0" dirty="0" smtClean="0"/>
                        <a:t> to </a:t>
                      </a:r>
                      <a:br>
                        <a:rPr lang="en-CA" sz="3200" baseline="0" dirty="0" smtClean="0"/>
                      </a:br>
                      <a:r>
                        <a:rPr lang="en-CA" sz="3200" baseline="0" dirty="0" smtClean="0"/>
                        <a:t>late September</a:t>
                      </a:r>
                      <a:endParaRPr lang="en-CA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Hardwood</a:t>
                      </a:r>
                      <a:endParaRPr lang="en-CA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 smtClean="0"/>
                        <a:t>End of November to February (dormant)</a:t>
                      </a:r>
                      <a:endParaRPr lang="en-CA" sz="3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Rooting Hormones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Auxin</a:t>
            </a:r>
            <a:r>
              <a:rPr lang="en-US" dirty="0" smtClean="0"/>
              <a:t> initiates roots </a:t>
            </a:r>
          </a:p>
          <a:p>
            <a:r>
              <a:rPr lang="en-US" dirty="0" err="1" smtClean="0"/>
              <a:t>Auxin</a:t>
            </a:r>
            <a:r>
              <a:rPr lang="en-US" dirty="0" smtClean="0"/>
              <a:t> does not add in root elongation </a:t>
            </a:r>
          </a:p>
          <a:p>
            <a:r>
              <a:rPr lang="en-US" dirty="0" smtClean="0"/>
              <a:t>However, the more root initials, the more fibrous the root system</a:t>
            </a:r>
          </a:p>
          <a:p>
            <a:r>
              <a:rPr lang="en-US" dirty="0" smtClean="0"/>
              <a:t>Easy to root plants have</a:t>
            </a:r>
            <a:br>
              <a:rPr lang="en-US" dirty="0" smtClean="0"/>
            </a:br>
            <a:r>
              <a:rPr lang="en-US" dirty="0" smtClean="0"/>
              <a:t>internal sources of </a:t>
            </a:r>
            <a:r>
              <a:rPr lang="en-US" dirty="0" err="1" smtClean="0"/>
              <a:t>auxin</a:t>
            </a:r>
            <a:endParaRPr lang="en-US" dirty="0"/>
          </a:p>
        </p:txBody>
      </p:sp>
      <p:pic>
        <p:nvPicPr>
          <p:cNvPr id="4" name="Picture 3" descr="fuchsia rooted cutt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3581400"/>
            <a:ext cx="33081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Ease of Rooting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root – internal </a:t>
            </a:r>
            <a:r>
              <a:rPr lang="en-US" dirty="0" err="1" smtClean="0"/>
              <a:t>auxin</a:t>
            </a:r>
            <a:r>
              <a:rPr lang="en-US" dirty="0" smtClean="0"/>
              <a:t> supply ex: </a:t>
            </a:r>
            <a:r>
              <a:rPr lang="en-US" dirty="0" err="1" smtClean="0"/>
              <a:t>herbacious</a:t>
            </a:r>
            <a:r>
              <a:rPr lang="en-US" dirty="0" smtClean="0"/>
              <a:t> plants</a:t>
            </a:r>
          </a:p>
          <a:p>
            <a:endParaRPr lang="en-US" dirty="0"/>
          </a:p>
          <a:p>
            <a:r>
              <a:rPr lang="en-US" dirty="0" smtClean="0"/>
              <a:t>Somewhat difficult to root – apply synthetic </a:t>
            </a:r>
            <a:r>
              <a:rPr lang="en-US" dirty="0" err="1" smtClean="0"/>
              <a:t>auxin</a:t>
            </a:r>
            <a:r>
              <a:rPr lang="en-US" dirty="0" smtClean="0"/>
              <a:t> to the cut end of the  cutting</a:t>
            </a:r>
          </a:p>
          <a:p>
            <a:endParaRPr lang="en-US" dirty="0"/>
          </a:p>
          <a:p>
            <a:r>
              <a:rPr lang="en-US" dirty="0" smtClean="0"/>
              <a:t>Very difficult or impossible to root – graft or layer the plant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2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Advantages of Applying </a:t>
            </a:r>
            <a:r>
              <a:rPr lang="en-US" sz="4000" b="1" dirty="0" err="1" smtClean="0"/>
              <a:t>Auxin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number of successfully rooted cuttings</a:t>
            </a:r>
          </a:p>
          <a:p>
            <a:r>
              <a:rPr lang="en-US" dirty="0" smtClean="0"/>
              <a:t>Decrease time to root</a:t>
            </a:r>
          </a:p>
          <a:p>
            <a:r>
              <a:rPr lang="en-US" dirty="0" smtClean="0"/>
              <a:t>Increase the number and quality of roots</a:t>
            </a:r>
          </a:p>
          <a:p>
            <a:r>
              <a:rPr lang="en-US" dirty="0" smtClean="0"/>
              <a:t>Improves the uniformity root</a:t>
            </a:r>
            <a:br>
              <a:rPr lang="en-US" dirty="0" smtClean="0"/>
            </a:br>
            <a:r>
              <a:rPr lang="en-US" dirty="0" smtClean="0"/>
              <a:t> the new root system</a:t>
            </a:r>
            <a:endParaRPr lang="en-US" dirty="0"/>
          </a:p>
        </p:txBody>
      </p:sp>
      <p:pic>
        <p:nvPicPr>
          <p:cNvPr id="4" name="Picture 3" descr="fuchsia rooted cutting.jpg"/>
          <p:cNvPicPr>
            <a:picLocks noChangeAspect="1"/>
          </p:cNvPicPr>
          <p:nvPr/>
        </p:nvPicPr>
        <p:blipFill>
          <a:blip r:embed="rId2" cstate="print">
            <a:lum bright="10000" contrast="30000"/>
          </a:blip>
          <a:srcRect l="22222" t="53008" r="58730" b="18721"/>
          <a:stretch>
            <a:fillRect/>
          </a:stretch>
        </p:blipFill>
        <p:spPr>
          <a:xfrm>
            <a:off x="6324600" y="3962400"/>
            <a:ext cx="1905000" cy="2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00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Rooting Powder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IBA plus talc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5562600"/>
            <a:ext cx="1905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0.1% IBA </a:t>
            </a:r>
            <a:r>
              <a:rPr lang="en-US" sz="2400" dirty="0" smtClean="0"/>
              <a:t>(1,000 ppm)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5562600"/>
            <a:ext cx="1905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0.8% IBA </a:t>
            </a:r>
            <a:r>
              <a:rPr lang="en-US" sz="2400" dirty="0" smtClean="0"/>
              <a:t>(8,000 ppm)</a:t>
            </a:r>
            <a:endParaRPr lang="en-US" sz="2400" dirty="0"/>
          </a:p>
        </p:txBody>
      </p:sp>
      <p:pic>
        <p:nvPicPr>
          <p:cNvPr id="6146" name="Picture 2" descr="http://4.bp.blogspot.com/-tArXgumKFu4/URmNU0ccW8I/AAAAAAAAEQE/-y3F6dV5Av0/s1600/DSC_0669.JPG"/>
          <p:cNvPicPr>
            <a:picLocks noChangeAspect="1" noChangeArrowheads="1"/>
          </p:cNvPicPr>
          <p:nvPr/>
        </p:nvPicPr>
        <p:blipFill>
          <a:blip r:embed="rId2" cstate="print"/>
          <a:srcRect t="11685" b="9858"/>
          <a:stretch>
            <a:fillRect/>
          </a:stretch>
        </p:blipFill>
        <p:spPr bwMode="auto">
          <a:xfrm>
            <a:off x="1752600" y="2209800"/>
            <a:ext cx="6172200" cy="322326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038600" y="5638800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0.4% IBA </a:t>
            </a:r>
          </a:p>
          <a:p>
            <a:r>
              <a:rPr lang="en-CA" sz="2400" dirty="0" smtClean="0"/>
              <a:t>(4,000 </a:t>
            </a:r>
            <a:r>
              <a:rPr lang="en-CA" sz="2400" dirty="0" err="1" smtClean="0"/>
              <a:t>ppm</a:t>
            </a:r>
            <a:r>
              <a:rPr lang="en-CA" sz="2400" dirty="0" smtClean="0"/>
              <a:t>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144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G_13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8458200" cy="634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Liquid Rooting Hormone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5" r="25514"/>
          <a:stretch/>
        </p:blipFill>
        <p:spPr>
          <a:xfrm>
            <a:off x="5943600" y="1828800"/>
            <a:ext cx="1740023" cy="3810000"/>
          </a:xfrm>
        </p:spPr>
      </p:pic>
      <p:sp>
        <p:nvSpPr>
          <p:cNvPr id="5" name="TextBox 4"/>
          <p:cNvSpPr txBox="1"/>
          <p:nvPr/>
        </p:nvSpPr>
        <p:spPr>
          <a:xfrm>
            <a:off x="1066800" y="1947169"/>
            <a:ext cx="449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Concentration of IBA to use relates to ripeness of wood and ease of rooting</a:t>
            </a:r>
          </a:p>
          <a:p>
            <a:endParaRPr lang="en-US" sz="2400" dirty="0"/>
          </a:p>
          <a:p>
            <a:r>
              <a:rPr lang="en-US" sz="2400" dirty="0" smtClean="0"/>
              <a:t>Cutting ends are dipped into the liquid for 3 to 5 seconds before sticking into the rooting medium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452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62200" y="2286000"/>
            <a:ext cx="469872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 w="11430"/>
                <a:solidFill>
                  <a:srgbClr val="92D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Questions</a:t>
            </a:r>
            <a:endParaRPr lang="en-US" sz="7200" b="1" cap="none" spc="0" dirty="0">
              <a:ln w="11430"/>
              <a:solidFill>
                <a:srgbClr val="92D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algn="r"/>
            <a:r>
              <a:rPr lang="en-CA" dirty="0" smtClean="0"/>
              <a:t>Stock Plants</a:t>
            </a:r>
            <a:endParaRPr lang="en-CA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838200"/>
            <a:ext cx="8229600" cy="626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 smtClean="0"/>
              <a:t>container, shrub, </a:t>
            </a:r>
            <a:r>
              <a:rPr lang="en-US" sz="2400" dirty="0" smtClean="0"/>
              <a:t>tree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92D050"/>
                </a:solidFill>
              </a:rPr>
              <a:t>Care of Mother Plant</a:t>
            </a:r>
            <a:r>
              <a:rPr lang="en-US" sz="2400" b="1" dirty="0" smtClean="0">
                <a:solidFill>
                  <a:srgbClr val="92D050"/>
                </a:solidFill>
              </a:rPr>
              <a:t>:</a:t>
            </a:r>
            <a:endParaRPr lang="en-US" sz="2400" b="1" dirty="0" smtClean="0">
              <a:solidFill>
                <a:srgbClr val="92D050"/>
              </a:solidFill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Proper watering schedule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Long photoperiod, high light levels = more sugars = better rooting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Avoid heat stress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Light fertilizing – promotes healthy </a:t>
            </a:r>
            <a:r>
              <a:rPr lang="en-US" sz="2400" dirty="0" smtClean="0"/>
              <a:t>growth</a:t>
            </a:r>
          </a:p>
          <a:p>
            <a:pPr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Too much nitrogen - too soft growth prone to rotting</a:t>
            </a:r>
          </a:p>
          <a:p>
            <a:pPr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Not enough nitrogen-stiff cuttings –take too long to root</a:t>
            </a: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 smtClean="0"/>
              <a:t>Pinching  </a:t>
            </a:r>
            <a:r>
              <a:rPr lang="en-US" sz="2400" dirty="0" smtClean="0"/>
              <a:t>will encourage branching</a:t>
            </a:r>
          </a:p>
          <a:p>
            <a:endParaRPr lang="en-US" sz="2400" dirty="0"/>
          </a:p>
        </p:txBody>
      </p:sp>
      <p:pic>
        <p:nvPicPr>
          <p:cNvPr id="5" name="Picture 4" descr="green container vertical wm.jpg"/>
          <p:cNvPicPr>
            <a:picLocks noChangeAspect="1"/>
          </p:cNvPicPr>
          <p:nvPr/>
        </p:nvPicPr>
        <p:blipFill>
          <a:blip r:embed="rId2" cstate="print"/>
          <a:srcRect l="13605" r="12925"/>
          <a:stretch>
            <a:fillRect/>
          </a:stretch>
        </p:blipFill>
        <p:spPr>
          <a:xfrm>
            <a:off x="6724632" y="0"/>
            <a:ext cx="2435290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Stock Plant Features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Healthy, vigorous</a:t>
            </a:r>
          </a:p>
          <a:p>
            <a:r>
              <a:rPr lang="en-CA" dirty="0" smtClean="0"/>
              <a:t>Free of disease</a:t>
            </a:r>
          </a:p>
          <a:p>
            <a:r>
              <a:rPr lang="en-CA" dirty="0" smtClean="0"/>
              <a:t>Compact, bushy growth</a:t>
            </a:r>
          </a:p>
          <a:p>
            <a:r>
              <a:rPr lang="en-CA" dirty="0" smtClean="0"/>
              <a:t>Newer cultivar</a:t>
            </a:r>
          </a:p>
          <a:p>
            <a:r>
              <a:rPr lang="en-CA" dirty="0" smtClean="0"/>
              <a:t>Good example of its type</a:t>
            </a:r>
          </a:p>
          <a:p>
            <a:r>
              <a:rPr lang="en-CA" dirty="0" smtClean="0"/>
              <a:t>Appropriate maturity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Juvenility and Maturity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What is </a:t>
            </a:r>
            <a:r>
              <a:rPr lang="en-CA" b="1" dirty="0" smtClean="0"/>
              <a:t>juvenility</a:t>
            </a:r>
            <a:r>
              <a:rPr lang="en-CA" dirty="0" smtClean="0"/>
              <a:t>?</a:t>
            </a:r>
          </a:p>
          <a:p>
            <a:pPr lvl="1"/>
            <a:r>
              <a:rPr lang="en-CA" dirty="0" smtClean="0"/>
              <a:t>Refers to the chronological  age of the </a:t>
            </a:r>
            <a:r>
              <a:rPr lang="en-CA" dirty="0" smtClean="0"/>
              <a:t>tissue</a:t>
            </a:r>
          </a:p>
          <a:p>
            <a:pPr lvl="2"/>
            <a:r>
              <a:rPr lang="en-CA" dirty="0" smtClean="0"/>
              <a:t>Juvenile when seedlings</a:t>
            </a:r>
            <a:endParaRPr lang="en-CA" dirty="0" smtClean="0"/>
          </a:p>
          <a:p>
            <a:pPr lvl="1">
              <a:buNone/>
            </a:pPr>
            <a:endParaRPr lang="en-CA" dirty="0" smtClean="0"/>
          </a:p>
          <a:p>
            <a:r>
              <a:rPr lang="en-CA" dirty="0" smtClean="0"/>
              <a:t>What is </a:t>
            </a:r>
            <a:r>
              <a:rPr lang="en-CA" b="1" dirty="0" smtClean="0"/>
              <a:t>maturity</a:t>
            </a:r>
            <a:r>
              <a:rPr lang="en-CA" dirty="0" smtClean="0"/>
              <a:t>?</a:t>
            </a:r>
          </a:p>
          <a:p>
            <a:pPr lvl="1"/>
            <a:r>
              <a:rPr lang="en-CA" dirty="0" smtClean="0"/>
              <a:t>Refers to the physiological age of the </a:t>
            </a:r>
            <a:r>
              <a:rPr lang="en-CA" dirty="0" smtClean="0"/>
              <a:t>tissue</a:t>
            </a:r>
          </a:p>
          <a:p>
            <a:pPr lvl="2"/>
            <a:r>
              <a:rPr lang="en-CA" dirty="0" smtClean="0"/>
              <a:t>Mature stage when they flower and produce seeds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Juvenile vs. Mature Tissue</a:t>
            </a:r>
            <a:endParaRPr lang="en-US" dirty="0"/>
          </a:p>
        </p:txBody>
      </p:sp>
      <p:pic>
        <p:nvPicPr>
          <p:cNvPr id="4" name="Content Placeholder 3" descr="rooting potential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752600"/>
            <a:ext cx="533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2057400"/>
            <a:ext cx="2057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Mature Phase</a:t>
            </a:r>
            <a:br>
              <a:rPr lang="en-US" dirty="0" smtClean="0"/>
            </a:br>
            <a:r>
              <a:rPr lang="en-US" dirty="0" smtClean="0"/>
              <a:t>(can flower/fruit)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Juvenile Phase</a:t>
            </a:r>
            <a:br>
              <a:rPr lang="en-US" dirty="0" smtClean="0"/>
            </a:br>
            <a:r>
              <a:rPr lang="en-US" dirty="0" smtClean="0"/>
              <a:t>(cannot flower)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 bwMode="auto">
          <a:xfrm>
            <a:off x="2400300" y="2209800"/>
            <a:ext cx="14478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2476500" y="5257800"/>
            <a:ext cx="13716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019800"/>
            <a:ext cx="9144000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an important consideration for plants that are </a:t>
            </a:r>
            <a:r>
              <a:rPr lang="en-US" sz="2400" u="sng" dirty="0" smtClean="0"/>
              <a:t>difficult to root</a:t>
            </a:r>
            <a:r>
              <a:rPr lang="en-US" sz="2400" dirty="0" smtClean="0"/>
              <a:t>. For example: rhododendron, yellow cedar, other tree species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25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does the base of this apple tree flower and fruit? </a:t>
            </a:r>
            <a:endParaRPr lang="en-CA" dirty="0"/>
          </a:p>
        </p:txBody>
      </p:sp>
      <p:pic>
        <p:nvPicPr>
          <p:cNvPr id="4" name="Content Placeholder 6" descr="apples on trellis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lum bright="-20000"/>
          </a:blip>
          <a:srcRect r="50828"/>
          <a:stretch/>
        </p:blipFill>
        <p:spPr>
          <a:xfrm>
            <a:off x="5257800" y="1622525"/>
            <a:ext cx="3048000" cy="5235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324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Graft Union (budded)</a:t>
            </a:r>
            <a:endParaRPr lang="en-CA" sz="2400" dirty="0"/>
          </a:p>
        </p:txBody>
      </p:sp>
      <p:sp>
        <p:nvSpPr>
          <p:cNvPr id="6" name="Right Arrow 5"/>
          <p:cNvSpPr/>
          <p:nvPr/>
        </p:nvSpPr>
        <p:spPr bwMode="auto">
          <a:xfrm>
            <a:off x="4572000" y="6248400"/>
            <a:ext cx="1981200" cy="609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3352800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3200" dirty="0" smtClean="0"/>
              <a:t>Scion</a:t>
            </a:r>
          </a:p>
          <a:p>
            <a:pPr algn="r"/>
            <a:r>
              <a:rPr lang="en-CA" sz="3200" dirty="0" smtClean="0"/>
              <a:t/>
            </a:r>
            <a:br>
              <a:rPr lang="en-CA" sz="3200" dirty="0" smtClean="0"/>
            </a:br>
            <a:r>
              <a:rPr lang="en-CA" sz="2400" dirty="0" smtClean="0"/>
              <a:t>(mature wood from bud)</a:t>
            </a:r>
            <a:endParaRPr lang="en-CA" sz="2400" dirty="0"/>
          </a:p>
        </p:txBody>
      </p:sp>
      <p:sp>
        <p:nvSpPr>
          <p:cNvPr id="8" name="Right Brace 7"/>
          <p:cNvSpPr/>
          <p:nvPr/>
        </p:nvSpPr>
        <p:spPr bwMode="auto">
          <a:xfrm flipH="1">
            <a:off x="4419600" y="1676400"/>
            <a:ext cx="838200" cy="4648200"/>
          </a:xfrm>
          <a:prstGeom prst="rightBrace">
            <a:avLst>
              <a:gd name="adj1" fmla="val 8333"/>
              <a:gd name="adj2" fmla="val 4250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allAtOnce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Juvenile Wood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 smtClean="0"/>
              <a:t>Found at the base of the plant</a:t>
            </a:r>
          </a:p>
          <a:p>
            <a:r>
              <a:rPr lang="en-CA" sz="2800" dirty="0" smtClean="0"/>
              <a:t>Produces more vigorous stems (easier to root)</a:t>
            </a:r>
          </a:p>
          <a:p>
            <a:r>
              <a:rPr lang="en-CA" sz="2800" dirty="0" smtClean="0"/>
              <a:t>For difficult to root plants species selecting juvenile wood will increase the chances of rooting success</a:t>
            </a:r>
          </a:p>
          <a:p>
            <a:r>
              <a:rPr lang="en-CA" sz="2800" dirty="0" smtClean="0"/>
              <a:t>Plants can be sheared close to the ground to increase the amount of juvenile wood</a:t>
            </a:r>
          </a:p>
          <a:p>
            <a:endParaRPr lang="en-CA" sz="2800" dirty="0" smtClean="0"/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09072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Growth Pattern of Cutting</a:t>
            </a:r>
            <a:endParaRPr lang="en-US" b="1" dirty="0"/>
          </a:p>
        </p:txBody>
      </p:sp>
      <p:pic>
        <p:nvPicPr>
          <p:cNvPr id="4" name="Content Placeholder 3" descr="plagiotropic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4002771" cy="210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3" descr="C:\WINDOWS\Desktop\carol files\plant prop\topophysis.jpg"/>
          <p:cNvPicPr>
            <a:picLocks noChangeAspect="1" noChangeArrowheads="1"/>
          </p:cNvPicPr>
          <p:nvPr/>
        </p:nvPicPr>
        <p:blipFill rotWithShape="1">
          <a:blip r:embed="rId3" cstate="print">
            <a:lum bright="-30000" contras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8940" t="56181"/>
          <a:stretch/>
        </p:blipFill>
        <p:spPr bwMode="auto">
          <a:xfrm>
            <a:off x="5257800" y="1295400"/>
            <a:ext cx="3716416" cy="3896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8474" y="5165229"/>
            <a:ext cx="88155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The growth pattern for some shoots is retained after rooting. This is a positional or orientation effect. The plant on the right will need to be staked to correct the sideways orientation. 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3886200"/>
            <a:ext cx="4038600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Vertical  cutting </a:t>
            </a:r>
            <a:r>
              <a:rPr lang="en-CA" sz="2400" dirty="0" err="1" smtClean="0"/>
              <a:t>vs</a:t>
            </a:r>
            <a:r>
              <a:rPr lang="en-CA" sz="2400" dirty="0" smtClean="0"/>
              <a:t> a cutting from a lateral shoot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537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ipple">
  <a:themeElements>
    <a:clrScheme name="Ripple 1">
      <a:dk1>
        <a:srgbClr val="2B2B85"/>
      </a:dk1>
      <a:lt1>
        <a:srgbClr val="FFFFFF"/>
      </a:lt1>
      <a:dk2>
        <a:srgbClr val="00254A"/>
      </a:dk2>
      <a:lt2>
        <a:srgbClr val="C0C0C0"/>
      </a:lt2>
      <a:accent1>
        <a:srgbClr val="0099FF"/>
      </a:accent1>
      <a:accent2>
        <a:srgbClr val="006699"/>
      </a:accent2>
      <a:accent3>
        <a:srgbClr val="AAACB1"/>
      </a:accent3>
      <a:accent4>
        <a:srgbClr val="DADADA"/>
      </a:accent4>
      <a:accent5>
        <a:srgbClr val="AACAFF"/>
      </a:accent5>
      <a:accent6>
        <a:srgbClr val="005C8A"/>
      </a:accent6>
      <a:hlink>
        <a:srgbClr val="99CCFF"/>
      </a:hlink>
      <a:folHlink>
        <a:srgbClr val="8F8FB5"/>
      </a:folHlink>
    </a:clrScheme>
    <a:fontScheme name="Rip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ipple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0099FF"/>
        </a:accent1>
        <a:accent2>
          <a:srgbClr val="006699"/>
        </a:accent2>
        <a:accent3>
          <a:srgbClr val="AAACB1"/>
        </a:accent3>
        <a:accent4>
          <a:srgbClr val="DADADA"/>
        </a:accent4>
        <a:accent5>
          <a:srgbClr val="AACAFF"/>
        </a:accent5>
        <a:accent6>
          <a:srgbClr val="005C8A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6D9D97"/>
        </a:accent1>
        <a:accent2>
          <a:srgbClr val="53718C"/>
        </a:accent2>
        <a:accent3>
          <a:srgbClr val="B0B9C3"/>
        </a:accent3>
        <a:accent4>
          <a:srgbClr val="DADADA"/>
        </a:accent4>
        <a:accent5>
          <a:srgbClr val="BACCC9"/>
        </a:accent5>
        <a:accent6>
          <a:srgbClr val="4A667E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9999"/>
        </a:accent1>
        <a:accent2>
          <a:srgbClr val="0088E4"/>
        </a:accent2>
        <a:accent3>
          <a:srgbClr val="AAB9D3"/>
        </a:accent3>
        <a:accent4>
          <a:srgbClr val="DADADA"/>
        </a:accent4>
        <a:accent5>
          <a:srgbClr val="AACACA"/>
        </a:accent5>
        <a:accent6>
          <a:srgbClr val="007BCF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66CCFF"/>
        </a:accent1>
        <a:accent2>
          <a:srgbClr val="9966FF"/>
        </a:accent2>
        <a:accent3>
          <a:srgbClr val="B8B8CA"/>
        </a:accent3>
        <a:accent4>
          <a:srgbClr val="DADADA"/>
        </a:accent4>
        <a:accent5>
          <a:srgbClr val="B8E2FF"/>
        </a:accent5>
        <a:accent6>
          <a:srgbClr val="8A5CE7"/>
        </a:accent6>
        <a:hlink>
          <a:srgbClr val="0099CC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99FF"/>
        </a:accent1>
        <a:accent2>
          <a:srgbClr val="008080"/>
        </a:accent2>
        <a:accent3>
          <a:srgbClr val="AAB8B8"/>
        </a:accent3>
        <a:accent4>
          <a:srgbClr val="DADADA"/>
        </a:accent4>
        <a:accent5>
          <a:srgbClr val="AACAFF"/>
        </a:accent5>
        <a:accent6>
          <a:srgbClr val="007373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9CA8A4"/>
        </a:accent1>
        <a:accent2>
          <a:srgbClr val="CBD7CE"/>
        </a:accent2>
        <a:accent3>
          <a:srgbClr val="CEDAD1"/>
        </a:accent3>
        <a:accent4>
          <a:srgbClr val="DADADA"/>
        </a:accent4>
        <a:accent5>
          <a:srgbClr val="CBD1CF"/>
        </a:accent5>
        <a:accent6>
          <a:srgbClr val="B8C3BA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5D8770"/>
        </a:accent1>
        <a:accent2>
          <a:srgbClr val="686B5D"/>
        </a:accent2>
        <a:accent3>
          <a:srgbClr val="B3B3AF"/>
        </a:accent3>
        <a:accent4>
          <a:srgbClr val="BCBAB1"/>
        </a:accent4>
        <a:accent5>
          <a:srgbClr val="B6C3BB"/>
        </a:accent5>
        <a:accent6>
          <a:srgbClr val="5E6053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A4BCC4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CFDADE"/>
        </a:accent5>
        <a:accent6>
          <a:srgbClr val="E7E7E7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pple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FFCC66"/>
        </a:accent1>
        <a:accent2>
          <a:srgbClr val="E6E3AC"/>
        </a:accent2>
        <a:accent3>
          <a:srgbClr val="E8E5D9"/>
        </a:accent3>
        <a:accent4>
          <a:srgbClr val="000000"/>
        </a:accent4>
        <a:accent5>
          <a:srgbClr val="FFE2B8"/>
        </a:accent5>
        <a:accent6>
          <a:srgbClr val="D0CE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978</TotalTime>
  <Words>697</Words>
  <Application>Microsoft Office PowerPoint</Application>
  <PresentationFormat>On-screen Show (4:3)</PresentationFormat>
  <Paragraphs>139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Ripple</vt:lpstr>
      <vt:lpstr>Cutting Propagation</vt:lpstr>
      <vt:lpstr>Stock Plants</vt:lpstr>
      <vt:lpstr>Stock Plants</vt:lpstr>
      <vt:lpstr>Stock Plant Features</vt:lpstr>
      <vt:lpstr>Juvenility and Maturity</vt:lpstr>
      <vt:lpstr>Juvenile vs. Mature Tissue</vt:lpstr>
      <vt:lpstr>Why does the base of this apple tree flower and fruit? </vt:lpstr>
      <vt:lpstr>Juvenile Wood</vt:lpstr>
      <vt:lpstr>Growth Pattern of Cutting</vt:lpstr>
      <vt:lpstr>Ripeness of Wood</vt:lpstr>
      <vt:lpstr>Ripeness vs Maturity</vt:lpstr>
      <vt:lpstr>Herbaceous Stems</vt:lpstr>
      <vt:lpstr>Leaf Cuttings</vt:lpstr>
      <vt:lpstr>Violet Leaf Cuttings</vt:lpstr>
      <vt:lpstr>Leaf Cuttings</vt:lpstr>
      <vt:lpstr>Softwood Cuttings</vt:lpstr>
      <vt:lpstr>Softwood Stems</vt:lpstr>
      <vt:lpstr>Semi-ripe Hardwood</vt:lpstr>
      <vt:lpstr>Semi-Hardwood</vt:lpstr>
      <vt:lpstr>Hardwood Cuttings</vt:lpstr>
      <vt:lpstr>Hardwood</vt:lpstr>
      <vt:lpstr>Wood Ripeness</vt:lpstr>
      <vt:lpstr>Rooting Hormones</vt:lpstr>
      <vt:lpstr>Ease of Rooting</vt:lpstr>
      <vt:lpstr>Advantages of Applying Auxin</vt:lpstr>
      <vt:lpstr>Rooting Powder</vt:lpstr>
      <vt:lpstr>PowerPoint Presentation</vt:lpstr>
      <vt:lpstr>Liquid Rooting Hormone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Cutting Propagation</dc:title>
  <dc:creator>Carol Barnett</dc:creator>
  <cp:lastModifiedBy>Maria Valana</cp:lastModifiedBy>
  <cp:revision>37</cp:revision>
  <dcterms:created xsi:type="dcterms:W3CDTF">2007-10-22T21:07:36Z</dcterms:created>
  <dcterms:modified xsi:type="dcterms:W3CDTF">2016-11-02T23:23:46Z</dcterms:modified>
</cp:coreProperties>
</file>